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9" r:id="rId5"/>
    <p:sldId id="264" r:id="rId6"/>
    <p:sldId id="263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1D8"/>
    <a:srgbClr val="7D9AD0"/>
    <a:srgbClr val="78725D"/>
    <a:srgbClr val="312A23"/>
    <a:srgbClr val="F4B183"/>
    <a:srgbClr val="714F39"/>
    <a:srgbClr val="67656A"/>
    <a:srgbClr val="433835"/>
    <a:srgbClr val="7A7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0D90E-E107-3F20-6FAF-1C1482DA0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2E1CB6-1DE9-80FD-7B8A-7A36EAF3A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632B6B-8FB5-ADBE-A410-8C9D38A5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F0DB01-E33A-43C8-8756-4BAEB205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6B2FD-BCB1-1DCD-D38C-F3574FBB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0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65E547-331B-09F7-DB8B-6A911FFD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0F0374-9F61-E1B8-8274-90421D09B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78E4C0-BB14-105D-25ED-636CA24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E4DFD2-865E-BD51-58C8-DA275520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7835B8-EBC7-3254-396D-1305B1A3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28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9572F9-1430-5037-FE7D-9FCFE61E5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30A571-D637-49DE-B135-5F37EC04F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95E89-9F19-8A95-2BAD-004254007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438E53-D42F-44D7-A34F-9145808F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50C0D-542B-41F0-1141-28B1C2EE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77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CA55FD-EB57-48FA-B37B-DD3CDC3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C2C866-9AE5-8BD7-34B4-C1D78713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92E9D9-C186-CF6D-C61B-9A854BB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5E1DF9-04ED-CD0C-5FFD-58CCE4CD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A6C7BC-1678-ACD8-36B4-B681467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12E9AF-C276-36DE-D4B3-034B6431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18CFCF-133A-B169-2B67-19113F0F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8CBAFB-F87D-B16F-2092-B21292FD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34D998-939C-89F6-FE47-60871544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B2C3C4-587C-346D-4B16-84F2B883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6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CAA04-381C-F72C-07D4-723F07F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91EBE-F1C1-1713-542E-3B891ED7B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EDA62E-C3B1-BB63-D19C-D430D97E4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D48D9E-C28A-F2B4-5F9C-F9CC5F15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EF554D-9307-D4A4-CF7B-B8FE27E1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64CF6E-12A1-F3AD-1A74-5AE82809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38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6C768B-3DD7-70D9-5BAD-E2454440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CE074C-A045-2660-0AA6-82171BD4E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47BF7A-75B6-335B-E520-621639ABC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0DB7AE2-64B2-AA2B-3172-E3343FE93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9EF157-0EBF-61FC-79F1-49E81FB70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BCD00-6B41-C91D-2DEF-0E78DA4B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172B0A-EBEB-4DCD-2C0D-38943766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A073D3-5337-3B74-1CD0-9EA2A1E9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2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84ABE-8466-4D30-CC6A-CB2EEAEE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4B81A1-3051-8E0B-A06A-C9465868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A54433-B77F-F744-C122-6F017114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E56EEF-A0B1-353A-205F-6B3BDA46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2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51955D-2FF5-3277-1174-CE6D38F8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F19E00-ECD7-66B6-E912-FEFB1BF1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76D550-E13D-4055-B771-7B973D15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27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B8C36-858F-FA54-52AE-B4C0EE7B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AB1F7F-3CAA-4C7A-2446-10D08ACB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FB5760-0AE7-17EC-7DA1-4C20A07E5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176F60-AFA7-618E-CB2E-B29413DB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F9702B-8353-716A-E347-F1BA1B97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D7D701-9F5D-FBE6-75E8-AFD17E3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61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7AAE55-9B3F-086E-E7DF-9C050637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5447CD-4DD6-4934-EB50-16F3F4DF3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C7B8FD-61EF-205E-D251-F3F8762D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EB9A8A-CE12-4041-12FE-8DD47D43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702A27-ED68-A87D-4DBA-FD04E901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9E7D6F-C36E-A83C-43F5-5BCD03EA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000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8F6722-74CD-983E-50BA-3FF3F347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853F92-B166-7EF0-189D-E7506EB0D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2EA2C3-3A40-4C46-CCD5-7F948B4BB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70775-0312-4758-98B3-05FF502E1150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4C65AB-5387-4129-B673-5D541E3B1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938119-8662-E907-E036-4C33F1F6C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E181-966D-4B24-80CF-54F5CBA460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19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4" name="Rectangle 1093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6" name="Rectangle 1095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3" name="Immagine 1122">
            <a:extLst>
              <a:ext uri="{FF2B5EF4-FFF2-40B4-BE49-F238E27FC236}">
                <a16:creationId xmlns:a16="http://schemas.microsoft.com/office/drawing/2014/main" id="{7D9206F5-D1E8-8AEA-70FA-05E558BDE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84" name="Picture 4" descr="Mount &amp; Blade 2: Bannerlord Review - IGN">
            <a:extLst>
              <a:ext uri="{FF2B5EF4-FFF2-40B4-BE49-F238E27FC236}">
                <a16:creationId xmlns:a16="http://schemas.microsoft.com/office/drawing/2014/main" id="{3F2760AA-2E03-6B10-760B-9DE7BA561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r="6264"/>
          <a:stretch/>
        </p:blipFill>
        <p:spPr bwMode="auto">
          <a:xfrm>
            <a:off x="4091302" y="1146066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hermata, legno, Rettangolo, pavimento&#10;&#10;Descrizione generata automaticamente">
            <a:extLst>
              <a:ext uri="{FF2B5EF4-FFF2-40B4-BE49-F238E27FC236}">
                <a16:creationId xmlns:a16="http://schemas.microsoft.com/office/drawing/2014/main" id="{16D68EBD-C7B5-2540-6B0F-117A0AD5D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4" r="16679" b="1"/>
          <a:stretch/>
        </p:blipFill>
        <p:spPr>
          <a:xfrm>
            <a:off x="142244" y="273028"/>
            <a:ext cx="5519311" cy="4600284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effectLst>
            <a:softEdge rad="31750"/>
          </a:effectLst>
        </p:spPr>
      </p:pic>
      <p:sp>
        <p:nvSpPr>
          <p:cNvPr id="1121" name="CasellaDiTesto 1120">
            <a:extLst>
              <a:ext uri="{FF2B5EF4-FFF2-40B4-BE49-F238E27FC236}">
                <a16:creationId xmlns:a16="http://schemas.microsoft.com/office/drawing/2014/main" id="{C42F0F46-1859-E2F3-B7BD-846E55C922A7}"/>
              </a:ext>
            </a:extLst>
          </p:cNvPr>
          <p:cNvSpPr txBox="1"/>
          <p:nvPr/>
        </p:nvSpPr>
        <p:spPr>
          <a:xfrm>
            <a:off x="-6346" y="5298510"/>
            <a:ext cx="3887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i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Andrea </a:t>
            </a:r>
          </a:p>
          <a:p>
            <a:pPr algn="ctr"/>
            <a:r>
              <a:rPr lang="it-IT" sz="4000" b="1" i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Castronovo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9AED10-F7FA-75D2-C2DA-A9F5ABAE5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700" y="58141"/>
            <a:ext cx="8196056" cy="22436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872DC5C-B02F-B465-8889-D19CD4DB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203" y="2465921"/>
            <a:ext cx="8181839" cy="1525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6446 -0.247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1337-5643-17D2-4ED5-98AEEEE8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014845-014D-DF0B-93DD-54ABD83B2A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Scelte Progettuali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4249C6E3-982A-CC91-AE20-2FFE9F00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136"/>
            <a:ext cx="11203745" cy="3973739"/>
          </a:xfrm>
        </p:spPr>
        <p:txBody>
          <a:bodyPr>
            <a:normAutofit/>
          </a:bodyPr>
          <a:lstStyle/>
          <a:p>
            <a:r>
              <a:rPr lang="it-IT" dirty="0"/>
              <a:t>Estensione del Game engine </a:t>
            </a:r>
            <a:r>
              <a:rPr lang="it-IT" b="1" i="1" dirty="0">
                <a:solidFill>
                  <a:srgbClr val="C00000"/>
                </a:solidFill>
                <a:latin typeface="Abadi Extra Light" panose="020B0204020104020204" pitchFamily="34" charset="0"/>
              </a:rPr>
              <a:t>Game Ashton Tablut: 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getPlayer(), getPlayers()</a:t>
            </a:r>
          </a:p>
          <a:p>
            <a:pPr lvl="2"/>
            <a:r>
              <a:rPr lang="it-IT" sz="2400" b="1" i="1" dirty="0" err="1">
                <a:solidFill>
                  <a:srgbClr val="FF0000"/>
                </a:solidFill>
                <a:latin typeface="Abadi Extra Light" panose="020B0204020104020204" pitchFamily="34" charset="0"/>
              </a:rPr>
              <a:t>isTerminal</a:t>
            </a:r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()  </a:t>
            </a:r>
            <a:r>
              <a:rPr lang="it-IT" sz="2400" dirty="0">
                <a:latin typeface="Abadi Extra Light" panose="020B0204020104020204" pitchFamily="34" charset="0"/>
              </a:rPr>
              <a:t>Stato finale? Valutazione!</a:t>
            </a:r>
            <a:endParaRPr lang="it-IT" sz="2400" b="1" i="1" dirty="0">
              <a:solidFill>
                <a:srgbClr val="FF0000"/>
              </a:solidFill>
              <a:latin typeface="Abadi Extra Light" panose="020B0204020104020204" pitchFamily="34" charset="0"/>
            </a:endParaRP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getActions() </a:t>
            </a:r>
            <a:r>
              <a:rPr lang="it-IT" sz="2400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	</a:t>
            </a:r>
            <a:r>
              <a:rPr lang="it-IT" sz="2400" dirty="0">
                <a:latin typeface="Abadi Extra Light" panose="020B0204020104020204" pitchFamily="34" charset="0"/>
                <a:sym typeface="Wingdings" panose="05000000000000000000" pitchFamily="2" charset="2"/>
              </a:rPr>
              <a:t>L</a:t>
            </a:r>
            <a:r>
              <a:rPr lang="it-IT" sz="2400" dirty="0">
                <a:latin typeface="Abadi Extra Light" panose="020B0204020104020204" pitchFamily="34" charset="0"/>
              </a:rPr>
              <a:t>ista di tutte le possibili azioni in base allo stato corrente 		            			e in accordo con le regole del gioco.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</a:rPr>
              <a:t>getResult()</a:t>
            </a:r>
            <a:r>
              <a:rPr lang="it-IT" sz="2400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	</a:t>
            </a:r>
            <a:r>
              <a:rPr lang="it-IT" sz="2400" dirty="0">
                <a:latin typeface="Abadi Extra Light" panose="020B0204020104020204" pitchFamily="34" charset="0"/>
              </a:rPr>
              <a:t>Stato risultato dall’applicazione di una determinata azione.</a:t>
            </a:r>
          </a:p>
          <a:p>
            <a:pPr lvl="2"/>
            <a:r>
              <a:rPr lang="it-IT" sz="2400" b="1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getUtility()</a:t>
            </a:r>
            <a:r>
              <a:rPr lang="it-IT" i="1" dirty="0">
                <a:solidFill>
                  <a:srgbClr val="FF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	</a:t>
            </a:r>
            <a:r>
              <a:rPr lang="it-IT" sz="2400" dirty="0">
                <a:latin typeface="Abadi Extra Light" panose="020B0204020104020204" pitchFamily="34" charset="0"/>
                <a:sym typeface="Wingdings" panose="05000000000000000000" pitchFamily="2" charset="2"/>
              </a:rPr>
              <a:t>Valutazione dello stato corrente  implementazione classe euristica</a:t>
            </a:r>
            <a:r>
              <a:rPr lang="it-IT" sz="2800" dirty="0">
                <a:latin typeface="Abadi Extra Light" panose="020B0204020104020204" pitchFamily="34" charset="0"/>
                <a:sym typeface="Wingdings" panose="05000000000000000000" pitchFamily="2" charset="2"/>
              </a:rPr>
              <a:t>.</a:t>
            </a:r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</a:endParaRPr>
          </a:p>
        </p:txBody>
      </p:sp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979FEB10-4640-35B1-5979-42E23DF9E4E2}"/>
              </a:ext>
            </a:extLst>
          </p:cNvPr>
          <p:cNvSpPr txBox="1">
            <a:spLocks/>
          </p:cNvSpPr>
          <p:nvPr/>
        </p:nvSpPr>
        <p:spPr>
          <a:xfrm>
            <a:off x="838200" y="1822478"/>
            <a:ext cx="10515600" cy="448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Linguaggio di programmazione </a:t>
            </a:r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JAVA</a:t>
            </a:r>
          </a:p>
          <a:p>
            <a:pPr lvl="2"/>
            <a:endParaRPr lang="it-IT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9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1337-5643-17D2-4ED5-98AEEEE8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014845-014D-DF0B-93DD-54ABD83B2A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Scelte Progettuali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4249C6E3-982A-CC91-AE20-2FFE9F00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592"/>
            <a:ext cx="10515600" cy="967679"/>
          </a:xfrm>
        </p:spPr>
        <p:txBody>
          <a:bodyPr>
            <a:norm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Libreria </a:t>
            </a:r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AIMA</a:t>
            </a:r>
          </a:p>
          <a:p>
            <a:pPr lvl="1"/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Iterative Deepening Search 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con</a:t>
            </a:r>
            <a:r>
              <a:rPr lang="it-IT" b="1" dirty="0">
                <a:latin typeface="Abadi Extra Light" panose="020B0204020104020204" pitchFamily="34" charset="0"/>
                <a:sym typeface="Wingdings" panose="05000000000000000000" pitchFamily="2" charset="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Alpha-Beta Pruning</a:t>
            </a:r>
          </a:p>
          <a:p>
            <a:pPr lvl="1"/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Segnaposto contenuto 14">
            <a:extLst>
              <a:ext uri="{FF2B5EF4-FFF2-40B4-BE49-F238E27FC236}">
                <a16:creationId xmlns:a16="http://schemas.microsoft.com/office/drawing/2014/main" id="{94906B13-B232-6612-D309-ED6F3696D148}"/>
              </a:ext>
            </a:extLst>
          </p:cNvPr>
          <p:cNvSpPr txBox="1">
            <a:spLocks/>
          </p:cNvSpPr>
          <p:nvPr/>
        </p:nvSpPr>
        <p:spPr>
          <a:xfrm>
            <a:off x="838200" y="3501396"/>
            <a:ext cx="10515600" cy="448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Somma pesata per la valutazione degli stati</a:t>
            </a:r>
          </a:p>
          <a:p>
            <a:pPr lvl="2"/>
            <a:endParaRPr lang="it-IT" dirty="0">
              <a:sym typeface="Wingdings" panose="05000000000000000000" pitchFamily="2" charset="2"/>
            </a:endParaRP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18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-11894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CB9E90-0BA0-829D-792B-BDCCA986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EURISTICA BIANCO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997D05-DD76-60D1-5BD6-DB821C350479}"/>
              </a:ext>
            </a:extLst>
          </p:cNvPr>
          <p:cNvSpPr txBox="1"/>
          <p:nvPr/>
        </p:nvSpPr>
        <p:spPr>
          <a:xfrm>
            <a:off x="3490383" y="1690688"/>
            <a:ext cx="5211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>
                <a:solidFill>
                  <a:srgbClr val="84A1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«God Save the King!»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09BD4EE-77E2-874B-D85E-4F211D1E9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14"/>
          <a:stretch/>
        </p:blipFill>
        <p:spPr>
          <a:xfrm>
            <a:off x="449842" y="158750"/>
            <a:ext cx="1514556" cy="17383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BA8F30-7BB2-54F5-0109-6B8D6903C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/>
          <a:stretch/>
        </p:blipFill>
        <p:spPr>
          <a:xfrm>
            <a:off x="10108504" y="158750"/>
            <a:ext cx="1514556" cy="173831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2880B59-1463-B88F-F3DC-B15DEEEA7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7" t="9801" r="47385" b="6626"/>
          <a:stretch/>
        </p:blipFill>
        <p:spPr>
          <a:xfrm>
            <a:off x="8026454" y="2731423"/>
            <a:ext cx="3596606" cy="3611853"/>
          </a:xfrm>
          <a:prstGeom prst="rect">
            <a:avLst/>
          </a:prstGeom>
        </p:spPr>
      </p:pic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37EAB89D-1995-C195-859C-0DAB198F85F3}"/>
              </a:ext>
            </a:extLst>
          </p:cNvPr>
          <p:cNvSpPr txBox="1">
            <a:spLocks/>
          </p:cNvSpPr>
          <p:nvPr/>
        </p:nvSpPr>
        <p:spPr>
          <a:xfrm>
            <a:off x="838199" y="2570489"/>
            <a:ext cx="7125269" cy="7864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WinSafe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doppia possibilità di vincita sicura del re, in due mosse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6CB3572-C611-6E84-927E-058046D90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754" y="2731423"/>
            <a:ext cx="3596605" cy="365970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5B97899-7808-B149-F716-19079612031C}"/>
              </a:ext>
            </a:extLst>
          </p:cNvPr>
          <p:cNvCxnSpPr>
            <a:cxnSpLocks/>
          </p:cNvCxnSpPr>
          <p:nvPr/>
        </p:nvCxnSpPr>
        <p:spPr>
          <a:xfrm>
            <a:off x="8991600" y="2911359"/>
            <a:ext cx="12700" cy="314654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3FF2CA2-D0D5-B9AB-4076-A09F38774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/>
          <a:stretch/>
        </p:blipFill>
        <p:spPr>
          <a:xfrm>
            <a:off x="9499470" y="4133187"/>
            <a:ext cx="526178" cy="60391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04D9011-408E-7599-3B13-95B16F291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3864" y="2810654"/>
            <a:ext cx="295606" cy="307198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19C7C9C6-85E6-45DC-D69D-ECB4413B5373}"/>
              </a:ext>
            </a:extLst>
          </p:cNvPr>
          <p:cNvSpPr/>
          <p:nvPr/>
        </p:nvSpPr>
        <p:spPr>
          <a:xfrm>
            <a:off x="8053121" y="2731423"/>
            <a:ext cx="3543271" cy="3611853"/>
          </a:xfrm>
          <a:prstGeom prst="rect">
            <a:avLst/>
          </a:prstGeom>
          <a:solidFill>
            <a:schemeClr val="bg2">
              <a:lumMod val="75000"/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34AF1DE-36A5-E644-F038-2BDDA7D44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475" y="2873044"/>
            <a:ext cx="3686175" cy="3124200"/>
          </a:xfrm>
          <a:prstGeom prst="rect">
            <a:avLst/>
          </a:prstGeom>
        </p:spPr>
      </p:pic>
      <p:sp>
        <p:nvSpPr>
          <p:cNvPr id="20" name="Segnaposto contenuto 14">
            <a:extLst>
              <a:ext uri="{FF2B5EF4-FFF2-40B4-BE49-F238E27FC236}">
                <a16:creationId xmlns:a16="http://schemas.microsoft.com/office/drawing/2014/main" id="{491F7FD2-DFB1-9A9B-EADD-6B7D40DAA8E5}"/>
              </a:ext>
            </a:extLst>
          </p:cNvPr>
          <p:cNvSpPr txBox="1">
            <a:spLocks/>
          </p:cNvSpPr>
          <p:nvPr/>
        </p:nvSpPr>
        <p:spPr>
          <a:xfrm>
            <a:off x="838199" y="4133187"/>
            <a:ext cx="7188255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NumOfWhite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bianche in gioco, maggior peso al maggior numero di pedine salve</a:t>
            </a: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1" name="Segnaposto contenuto 14">
            <a:extLst>
              <a:ext uri="{FF2B5EF4-FFF2-40B4-BE49-F238E27FC236}">
                <a16:creationId xmlns:a16="http://schemas.microsoft.com/office/drawing/2014/main" id="{A9DDD3A0-947C-9320-47C8-867401565617}"/>
              </a:ext>
            </a:extLst>
          </p:cNvPr>
          <p:cNvSpPr txBox="1">
            <a:spLocks/>
          </p:cNvSpPr>
          <p:nvPr/>
        </p:nvSpPr>
        <p:spPr>
          <a:xfrm>
            <a:off x="839724" y="4962466"/>
            <a:ext cx="7188255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KingCapture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evitare la catture del re con maggior peso all’avvicinarsi della sconfitta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2" name="Segnaposto contenuto 14">
            <a:extLst>
              <a:ext uri="{FF2B5EF4-FFF2-40B4-BE49-F238E27FC236}">
                <a16:creationId xmlns:a16="http://schemas.microsoft.com/office/drawing/2014/main" id="{EC3AB5BC-52FB-CE9C-3892-9EEDAA8404EE}"/>
              </a:ext>
            </a:extLst>
          </p:cNvPr>
          <p:cNvSpPr txBox="1">
            <a:spLocks/>
          </p:cNvSpPr>
          <p:nvPr/>
        </p:nvSpPr>
        <p:spPr>
          <a:xfrm>
            <a:off x="838199" y="3372283"/>
            <a:ext cx="7125269" cy="8264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NumOfBlack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nere in gioco, maggior peso all’aumentare delle pedine mangiate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/>
            <a:endParaRPr lang="it-IT" sz="1800" dirty="0">
              <a:latin typeface="Abadi Extra Light" panose="020B0204020104020204" pitchFamily="34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A834A4B9-D88B-8FD6-1B22-FD62227754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200" y="2141955"/>
            <a:ext cx="702503" cy="582860"/>
          </a:xfrm>
          <a:prstGeom prst="curvedConnector3">
            <a:avLst>
              <a:gd name="adj1" fmla="val 149851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02B24F7F-9914-5355-82D8-1F635C820F88}"/>
              </a:ext>
            </a:extLst>
          </p:cNvPr>
          <p:cNvCxnSpPr>
            <a:cxnSpLocks/>
          </p:cNvCxnSpPr>
          <p:nvPr/>
        </p:nvCxnSpPr>
        <p:spPr>
          <a:xfrm rot="10800000">
            <a:off x="840400" y="5311635"/>
            <a:ext cx="702503" cy="582860"/>
          </a:xfrm>
          <a:prstGeom prst="curvedConnector3">
            <a:avLst>
              <a:gd name="adj1" fmla="val 149851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2489D5F-F2D1-CB71-58D7-86886E110C07}"/>
              </a:ext>
            </a:extLst>
          </p:cNvPr>
          <p:cNvSpPr txBox="1"/>
          <p:nvPr/>
        </p:nvSpPr>
        <p:spPr>
          <a:xfrm>
            <a:off x="1495487" y="191877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Double.POSITIVE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AD8D2CE-1D64-F3F1-AABB-9DDC439496FF}"/>
              </a:ext>
            </a:extLst>
          </p:cNvPr>
          <p:cNvSpPr txBox="1"/>
          <p:nvPr/>
        </p:nvSpPr>
        <p:spPr>
          <a:xfrm>
            <a:off x="1495487" y="5709102"/>
            <a:ext cx="185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Double.NEGATIVE</a:t>
            </a:r>
            <a:endParaRPr lang="it-I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6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0.06002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62 L -0.02852 0.001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02 -0.00046 L -0.06002 0.2180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6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20" grpId="0"/>
      <p:bldP spid="21" grpId="0"/>
      <p:bldP spid="22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-3049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CB9E90-0BA0-829D-792B-BDCCA986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72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EURISTICA nero</a:t>
            </a:r>
          </a:p>
        </p:txBody>
      </p:sp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37EAB89D-1995-C195-859C-0DAB198F85F3}"/>
              </a:ext>
            </a:extLst>
          </p:cNvPr>
          <p:cNvSpPr txBox="1">
            <a:spLocks/>
          </p:cNvSpPr>
          <p:nvPr/>
        </p:nvSpPr>
        <p:spPr>
          <a:xfrm>
            <a:off x="835151" y="3894048"/>
            <a:ext cx="10515600" cy="49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WinSafe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evitare di consegnare la vittoria facile al re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</a:endParaRPr>
          </a:p>
        </p:txBody>
      </p:sp>
      <p:sp>
        <p:nvSpPr>
          <p:cNvPr id="20" name="Segnaposto contenuto 14">
            <a:extLst>
              <a:ext uri="{FF2B5EF4-FFF2-40B4-BE49-F238E27FC236}">
                <a16:creationId xmlns:a16="http://schemas.microsoft.com/office/drawing/2014/main" id="{491F7FD2-DFB1-9A9B-EADD-6B7D40DAA8E5}"/>
              </a:ext>
            </a:extLst>
          </p:cNvPr>
          <p:cNvSpPr txBox="1">
            <a:spLocks/>
          </p:cNvSpPr>
          <p:nvPr/>
        </p:nvSpPr>
        <p:spPr>
          <a:xfrm>
            <a:off x="835151" y="3089337"/>
            <a:ext cx="10515600" cy="82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NumOfWhite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pedine bianche in gioco, maggior peso al maggior numero di pedine mangiate.</a:t>
            </a:r>
            <a:endParaRPr lang="it-IT" sz="14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-"/>
            </a:pPr>
            <a:endParaRPr lang="it-IT" sz="1400" dirty="0">
              <a:latin typeface="Abadi Extra Light" panose="020B0204020104020204" pitchFamily="34" charset="0"/>
            </a:endParaRPr>
          </a:p>
        </p:txBody>
      </p:sp>
      <p:sp>
        <p:nvSpPr>
          <p:cNvPr id="21" name="Segnaposto contenuto 14">
            <a:extLst>
              <a:ext uri="{FF2B5EF4-FFF2-40B4-BE49-F238E27FC236}">
                <a16:creationId xmlns:a16="http://schemas.microsoft.com/office/drawing/2014/main" id="{A9DDD3A0-947C-9320-47C8-867401565617}"/>
              </a:ext>
            </a:extLst>
          </p:cNvPr>
          <p:cNvSpPr txBox="1">
            <a:spLocks/>
          </p:cNvSpPr>
          <p:nvPr/>
        </p:nvSpPr>
        <p:spPr>
          <a:xfrm>
            <a:off x="841249" y="2524745"/>
            <a:ext cx="10509502" cy="829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+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KingCapture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accerchiare il re sul/vicino trono</a:t>
            </a:r>
            <a:endParaRPr lang="it-IT" sz="1400" dirty="0">
              <a:latin typeface="Abadi Extra Light" panose="020B02040201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A279EC-025F-7182-B84E-58067693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72" y="529091"/>
            <a:ext cx="1003127" cy="1042464"/>
          </a:xfrm>
          <a:prstGeom prst="rect">
            <a:avLst/>
          </a:prstGeom>
        </p:spPr>
      </p:pic>
      <p:sp>
        <p:nvSpPr>
          <p:cNvPr id="10" name="Segnaposto contenuto 14">
            <a:extLst>
              <a:ext uri="{FF2B5EF4-FFF2-40B4-BE49-F238E27FC236}">
                <a16:creationId xmlns:a16="http://schemas.microsoft.com/office/drawing/2014/main" id="{F65E138B-92F3-CE22-3D85-F3341CE8C0E2}"/>
              </a:ext>
            </a:extLst>
          </p:cNvPr>
          <p:cNvSpPr txBox="1">
            <a:spLocks/>
          </p:cNvSpPr>
          <p:nvPr/>
        </p:nvSpPr>
        <p:spPr>
          <a:xfrm>
            <a:off x="835151" y="4388359"/>
            <a:ext cx="10515600" cy="49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adi Extra Light" panose="020B0204020104020204" pitchFamily="34" charset="0"/>
              <a:buChar char="–"/>
            </a:pPr>
            <a:r>
              <a:rPr lang="it-IT" dirty="0">
                <a:solidFill>
                  <a:srgbClr val="C00000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NoKingSafe</a:t>
            </a:r>
            <a:r>
              <a:rPr lang="it-IT" dirty="0">
                <a:latin typeface="Abadi Extra Light" panose="020B0204020104020204" pitchFamily="34" charset="0"/>
                <a:sym typeface="Wingdings" panose="05000000000000000000" pitchFamily="2" charset="2"/>
              </a:rPr>
              <a:t>: cercare di isolare dal bordo il re se fuori trono</a:t>
            </a:r>
            <a:endParaRPr lang="it-IT" dirty="0">
              <a:solidFill>
                <a:srgbClr val="C00000"/>
              </a:solidFill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2">
              <a:buFont typeface="Abadi Extra Light" panose="020B0204020104020204" pitchFamily="34" charset="0"/>
              <a:buChar char="–"/>
            </a:pPr>
            <a:endParaRPr lang="it-IT" sz="18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F9E287-2AA5-2042-E9D9-FE41303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6727" r="43115" b="5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77055D9-CA57-9435-1D35-9CC617BC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0935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it-IT" sz="103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GRAZIE </a:t>
            </a:r>
            <a:r>
              <a:rPr lang="it-IT" sz="10300" b="1" u="sng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delL’</a:t>
            </a:r>
            <a:r>
              <a:rPr lang="it-IT" sz="10300" b="1" u="sn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Algerian" panose="04020705040A02060702" pitchFamily="82" charset="0"/>
              </a:rPr>
              <a:t> ATTENZIONE</a:t>
            </a:r>
          </a:p>
        </p:txBody>
      </p:sp>
    </p:spTree>
    <p:extLst>
      <p:ext uri="{BB962C8B-B14F-4D97-AF65-F5344CB8AC3E}">
        <p14:creationId xmlns:p14="http://schemas.microsoft.com/office/powerpoint/2010/main" val="2145768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217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Abadi Extra Light</vt:lpstr>
      <vt:lpstr>Algerian</vt:lpstr>
      <vt:lpstr>Arial</vt:lpstr>
      <vt:lpstr>Calibri</vt:lpstr>
      <vt:lpstr>Calibri Light</vt:lpstr>
      <vt:lpstr>Tema di Office</vt:lpstr>
      <vt:lpstr>Presentazione standard di PowerPoint</vt:lpstr>
      <vt:lpstr>Scelte Progettuali</vt:lpstr>
      <vt:lpstr>Scelte Progettuali</vt:lpstr>
      <vt:lpstr>EURISTICA BIANCO</vt:lpstr>
      <vt:lpstr>EURISTICA nero</vt:lpstr>
      <vt:lpstr>GRAZIE delL’ 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Castronovo - andrea.castronovo3@studio.unibo.it</dc:creator>
  <cp:lastModifiedBy>Andrea Castronovo - andrea.castronovo3@studio.unibo.it</cp:lastModifiedBy>
  <cp:revision>26</cp:revision>
  <dcterms:created xsi:type="dcterms:W3CDTF">2023-05-10T21:13:35Z</dcterms:created>
  <dcterms:modified xsi:type="dcterms:W3CDTF">2023-06-05T08:15:20Z</dcterms:modified>
</cp:coreProperties>
</file>